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285" r:id="rId5"/>
    <p:sldId id="297" r:id="rId6"/>
    <p:sldId id="298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18" r:id="rId25"/>
    <p:sldId id="296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/>
    <p:restoredTop sz="96301"/>
  </p:normalViewPr>
  <p:slideViewPr>
    <p:cSldViewPr snapToGrid="0" showGuides="1">
      <p:cViewPr varScale="1">
        <p:scale>
          <a:sx n="147" d="100"/>
          <a:sy n="147" d="100"/>
        </p:scale>
        <p:origin x="1680" y="184"/>
      </p:cViewPr>
      <p:guideLst>
        <p:guide orient="horz" pos="360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E3BCD-6F2C-0142-B324-1943A34DF508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7E23-6BA3-A944-B85E-E53EF1150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23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01512D-85E9-4053-91B3-99305CC48E14}"/>
              </a:ext>
            </a:extLst>
          </p:cNvPr>
          <p:cNvSpPr/>
          <p:nvPr userDrawn="1"/>
        </p:nvSpPr>
        <p:spPr>
          <a:xfrm>
            <a:off x="0" y="0"/>
            <a:ext cx="5923280" cy="5716800"/>
          </a:xfrm>
          <a:prstGeom prst="rect">
            <a:avLst/>
          </a:prstGeom>
          <a:solidFill>
            <a:schemeClr val="tx2">
              <a:alpha val="7975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14805-6290-6FD8-5CA4-F40A6CBC9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1855787"/>
            <a:ext cx="4820400" cy="2350453"/>
          </a:xfrm>
        </p:spPr>
        <p:txBody>
          <a:bodyPr/>
          <a:lstStyle>
            <a:lvl1pPr>
              <a:spcAft>
                <a:spcPts val="2100"/>
              </a:spcAft>
              <a:defRPr sz="26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[Title slide] First level &lt;Heading&gt;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93ABD0-404D-4FD9-F819-85ADACDFC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699" y="4720706"/>
            <a:ext cx="4820400" cy="31801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&lt;Credit text&gt;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9162212-72E1-809C-F89F-4EB63B3B15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700" y="338137"/>
            <a:ext cx="2772000" cy="4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4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: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01512D-85E9-4053-91B3-99305CC48E14}"/>
              </a:ext>
            </a:extLst>
          </p:cNvPr>
          <p:cNvSpPr/>
          <p:nvPr userDrawn="1"/>
        </p:nvSpPr>
        <p:spPr>
          <a:xfrm>
            <a:off x="0" y="0"/>
            <a:ext cx="5923280" cy="5716800"/>
          </a:xfrm>
          <a:prstGeom prst="rect">
            <a:avLst/>
          </a:prstGeom>
          <a:solidFill>
            <a:schemeClr val="tx2">
              <a:alpha val="7975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14805-6290-6FD8-5CA4-F40A6CBC9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1855787"/>
            <a:ext cx="4820400" cy="2350453"/>
          </a:xfrm>
        </p:spPr>
        <p:txBody>
          <a:bodyPr/>
          <a:lstStyle>
            <a:lvl1pPr>
              <a:spcAft>
                <a:spcPts val="2100"/>
              </a:spcAft>
              <a:defRPr sz="26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[Divider slide: v1] First level &lt;Heading&gt;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93ABD0-404D-4FD9-F819-85ADACDFC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699" y="4720706"/>
            <a:ext cx="4820400" cy="31801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&lt;Credit text&gt;</a:t>
            </a:r>
          </a:p>
        </p:txBody>
      </p:sp>
    </p:spTree>
    <p:extLst>
      <p:ext uri="{BB962C8B-B14F-4D97-AF65-F5344CB8AC3E}">
        <p14:creationId xmlns:p14="http://schemas.microsoft.com/office/powerpoint/2010/main" val="3559156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: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01512D-85E9-4053-91B3-99305CC48E14}"/>
              </a:ext>
            </a:extLst>
          </p:cNvPr>
          <p:cNvSpPr/>
          <p:nvPr userDrawn="1"/>
        </p:nvSpPr>
        <p:spPr>
          <a:xfrm>
            <a:off x="0" y="0"/>
            <a:ext cx="9144000" cy="5716800"/>
          </a:xfrm>
          <a:prstGeom prst="rect">
            <a:avLst/>
          </a:prstGeom>
          <a:solidFill>
            <a:schemeClr val="tx2">
              <a:alpha val="7975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14805-6290-6FD8-5CA4-F40A6CBC9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1855787"/>
            <a:ext cx="4820400" cy="2350453"/>
          </a:xfrm>
        </p:spPr>
        <p:txBody>
          <a:bodyPr/>
          <a:lstStyle>
            <a:lvl1pPr>
              <a:spcAft>
                <a:spcPts val="2100"/>
              </a:spcAft>
              <a:defRPr sz="26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[Divider slide: v2] First level &lt;Heading&gt;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93ABD0-404D-4FD9-F819-85ADACDFCC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699" y="4720706"/>
            <a:ext cx="4820400" cy="31801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&lt;Credit text&gt;</a:t>
            </a:r>
          </a:p>
        </p:txBody>
      </p:sp>
    </p:spTree>
    <p:extLst>
      <p:ext uri="{BB962C8B-B14F-4D97-AF65-F5344CB8AC3E}">
        <p14:creationId xmlns:p14="http://schemas.microsoft.com/office/powerpoint/2010/main" val="351475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185864"/>
            <a:ext cx="7844400" cy="3589336"/>
          </a:xfrm>
        </p:spPr>
        <p:txBody>
          <a:bodyPr/>
          <a:lstStyle>
            <a:lvl1pPr>
              <a:spcBef>
                <a:spcPts val="1200"/>
              </a:spcBef>
              <a:defRPr sz="1500"/>
            </a:lvl1pPr>
            <a:lvl2pPr>
              <a:spcBef>
                <a:spcPts val="1800"/>
              </a:spcBef>
              <a:defRPr b="1"/>
            </a:lvl2pPr>
            <a:lvl3pPr>
              <a:spcBef>
                <a:spcPts val="1200"/>
              </a:spcBef>
              <a:defRPr/>
            </a:lvl3pPr>
            <a:lvl4pPr marL="108000" indent="-1080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lvl4pPr>
            <a:lvl5pPr marL="576000" indent="-144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GB" dirty="0"/>
              <a:t>First level &lt;Opening paragraph text&gt;</a:t>
            </a:r>
          </a:p>
          <a:p>
            <a:pPr lvl="1"/>
            <a:r>
              <a:rPr lang="en-GB" dirty="0"/>
              <a:t>Second level &lt;Heading&gt;</a:t>
            </a:r>
          </a:p>
          <a:p>
            <a:pPr lvl="2"/>
            <a:r>
              <a:rPr lang="en-GB" dirty="0"/>
              <a:t>Third level &lt;Text&gt;</a:t>
            </a:r>
          </a:p>
          <a:p>
            <a:pPr lvl="3"/>
            <a:r>
              <a:rPr lang="en-GB" dirty="0"/>
              <a:t>Fourth level &lt;Bullet Level 1&gt;</a:t>
            </a:r>
          </a:p>
          <a:p>
            <a:pPr lvl="4"/>
            <a:r>
              <a:rPr lang="en-GB" dirty="0"/>
              <a:t>Fifth level &lt;Bullet Level 2&gt;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7B7ACC-F825-E6E2-7B59-3A212B5591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374850"/>
            <a:ext cx="6822000" cy="709200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  <a:lvl2pPr>
              <a:lnSpc>
                <a:spcPct val="90000"/>
              </a:lnSpc>
              <a:defRPr sz="1900">
                <a:solidFill>
                  <a:schemeClr val="bg2"/>
                </a:solidFill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dirty="0"/>
              <a:t>[Title and content] First level &lt;Heading&gt;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</p:spTree>
    <p:extLst>
      <p:ext uri="{BB962C8B-B14F-4D97-AF65-F5344CB8AC3E}">
        <p14:creationId xmlns:p14="http://schemas.microsoft.com/office/powerpoint/2010/main" val="267972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8" userDrawn="1">
          <p15:clr>
            <a:srgbClr val="FBAE40"/>
          </p15:clr>
        </p15:guide>
        <p15:guide id="2" orient="horz" pos="30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862F-AAA2-8C72-17B7-A162CF519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400250"/>
            <a:ext cx="6822000" cy="539686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[Continuation page] &lt;Heading&gt;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E80FC9-3870-D99D-4149-1C27676932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8000" y="1185864"/>
            <a:ext cx="7844400" cy="3589200"/>
          </a:xfrm>
        </p:spPr>
        <p:txBody>
          <a:bodyPr/>
          <a:lstStyle>
            <a:lvl1pPr>
              <a:spcBef>
                <a:spcPts val="1800"/>
              </a:spcBef>
              <a:defRPr b="1"/>
            </a:lvl1pPr>
            <a:lvl2pPr>
              <a:spcBef>
                <a:spcPts val="1200"/>
              </a:spcBef>
              <a:defRPr/>
            </a:lvl2pPr>
            <a:lvl3pPr marL="108000" indent="-108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576000" indent="-144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lvl4pPr>
            <a:lvl5pPr marL="108000" indent="-108000">
              <a:spcBef>
                <a:spcPts val="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&lt;Text&gt;</a:t>
            </a:r>
          </a:p>
          <a:p>
            <a:pPr lvl="2"/>
            <a:r>
              <a:rPr lang="en-GB" dirty="0"/>
              <a:t>Third level &lt;Bullet Level 1&gt;</a:t>
            </a:r>
          </a:p>
          <a:p>
            <a:pPr lvl="3"/>
            <a:r>
              <a:rPr lang="en-GB" dirty="0"/>
              <a:t>Fourth level &lt;Bullet Level 2&gt;</a:t>
            </a:r>
          </a:p>
          <a:p>
            <a:pPr lvl="4"/>
            <a:r>
              <a:rPr lang="en-GB" dirty="0"/>
              <a:t>Fifth level &lt;Bullet Level 1 no para spacing&gt;</a:t>
            </a:r>
          </a:p>
        </p:txBody>
      </p:sp>
    </p:spTree>
    <p:extLst>
      <p:ext uri="{BB962C8B-B14F-4D97-AF65-F5344CB8AC3E}">
        <p14:creationId xmlns:p14="http://schemas.microsoft.com/office/powerpoint/2010/main" val="822079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8" userDrawn="1">
          <p15:clr>
            <a:srgbClr val="FBAE40"/>
          </p15:clr>
        </p15:guide>
        <p15:guide id="2" orient="horz" pos="30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 page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862F-AAA2-8C72-17B7-A162CF519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400250"/>
            <a:ext cx="6822000" cy="539686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[Continuation page: Two content] &lt;Heading&gt;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E80FC9-3870-D99D-4149-1C27676932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8000" y="1185864"/>
            <a:ext cx="3744000" cy="3589200"/>
          </a:xfrm>
        </p:spPr>
        <p:txBody>
          <a:bodyPr/>
          <a:lstStyle>
            <a:lvl1pPr>
              <a:spcBef>
                <a:spcPts val="1800"/>
              </a:spcBef>
              <a:defRPr b="1"/>
            </a:lvl1pPr>
            <a:lvl2pPr>
              <a:spcBef>
                <a:spcPts val="1200"/>
              </a:spcBef>
              <a:defRPr/>
            </a:lvl2pPr>
            <a:lvl3pPr marL="108000" indent="-108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576000" indent="-144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lvl4pPr>
            <a:lvl5pPr marL="108000" indent="-108000">
              <a:spcBef>
                <a:spcPts val="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&lt;Text&gt;</a:t>
            </a:r>
          </a:p>
          <a:p>
            <a:pPr lvl="2"/>
            <a:r>
              <a:rPr lang="en-GB" dirty="0"/>
              <a:t>Third level &lt;Bullet Level 1&gt;</a:t>
            </a:r>
          </a:p>
          <a:p>
            <a:pPr lvl="3"/>
            <a:r>
              <a:rPr lang="en-GB" dirty="0"/>
              <a:t>Fourth level &lt;Bullet Level 2&gt;</a:t>
            </a:r>
          </a:p>
          <a:p>
            <a:pPr lvl="4"/>
            <a:r>
              <a:rPr lang="en-GB" dirty="0"/>
              <a:t>Fifth level &lt;Bullet Level 1 no para spacing&gt;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8B672BA-3B2E-E665-F06E-CF0C9CA689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50200" y="1185864"/>
            <a:ext cx="3744000" cy="3589200"/>
          </a:xfrm>
        </p:spPr>
        <p:txBody>
          <a:bodyPr/>
          <a:lstStyle>
            <a:lvl1pPr>
              <a:spcBef>
                <a:spcPts val="1800"/>
              </a:spcBef>
              <a:defRPr b="1"/>
            </a:lvl1pPr>
            <a:lvl2pPr>
              <a:spcBef>
                <a:spcPts val="1200"/>
              </a:spcBef>
              <a:defRPr/>
            </a:lvl2pPr>
            <a:lvl3pPr marL="108000" indent="-108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576000" indent="-144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lvl4pPr>
            <a:lvl5pPr marL="108000" indent="-108000">
              <a:spcBef>
                <a:spcPts val="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&lt;Text&gt;</a:t>
            </a:r>
          </a:p>
          <a:p>
            <a:pPr lvl="2"/>
            <a:r>
              <a:rPr lang="en-GB" dirty="0"/>
              <a:t>Third level &lt;Bullet Level 1&gt;</a:t>
            </a:r>
          </a:p>
          <a:p>
            <a:pPr lvl="3"/>
            <a:r>
              <a:rPr lang="en-GB" dirty="0"/>
              <a:t>Fourth level &lt;Bullet Level 2&gt;</a:t>
            </a:r>
          </a:p>
          <a:p>
            <a:pPr lvl="4"/>
            <a:r>
              <a:rPr lang="en-GB" dirty="0"/>
              <a:t>Fifth level &lt;Bullet Level 1 no para spacing&gt;</a:t>
            </a:r>
          </a:p>
        </p:txBody>
      </p:sp>
    </p:spTree>
    <p:extLst>
      <p:ext uri="{BB962C8B-B14F-4D97-AF65-F5344CB8AC3E}">
        <p14:creationId xmlns:p14="http://schemas.microsoft.com/office/powerpoint/2010/main" val="43068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8" userDrawn="1">
          <p15:clr>
            <a:srgbClr val="FBAE40"/>
          </p15:clr>
        </p15:guide>
        <p15:guide id="2" orient="horz" pos="30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meas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185864"/>
            <a:ext cx="5073031" cy="3592800"/>
          </a:xfrm>
        </p:spPr>
        <p:txBody>
          <a:bodyPr/>
          <a:lstStyle>
            <a:lvl1pPr>
              <a:spcBef>
                <a:spcPts val="1200"/>
              </a:spcBef>
              <a:defRPr sz="1500"/>
            </a:lvl1pPr>
            <a:lvl2pPr>
              <a:spcBef>
                <a:spcPts val="1800"/>
              </a:spcBef>
              <a:defRPr b="1"/>
            </a:lvl2pPr>
            <a:lvl3pPr>
              <a:spcBef>
                <a:spcPts val="1200"/>
              </a:spcBef>
              <a:defRPr/>
            </a:lvl3pPr>
            <a:lvl4pPr marL="108000" indent="-1080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lvl4pPr>
            <a:lvl5pPr marL="576000" indent="-144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GB" dirty="0"/>
              <a:t>First level &lt;Opening paragraph text&gt;</a:t>
            </a:r>
          </a:p>
          <a:p>
            <a:pPr lvl="1"/>
            <a:r>
              <a:rPr lang="en-GB" dirty="0"/>
              <a:t>Second level &lt;Heading&gt;</a:t>
            </a:r>
          </a:p>
          <a:p>
            <a:pPr lvl="2"/>
            <a:r>
              <a:rPr lang="en-GB" dirty="0"/>
              <a:t>Third level &lt;Text&gt;</a:t>
            </a:r>
          </a:p>
          <a:p>
            <a:pPr lvl="3"/>
            <a:r>
              <a:rPr lang="en-GB" dirty="0"/>
              <a:t>Fourth level &lt;Bullet Level 1&gt;</a:t>
            </a:r>
          </a:p>
          <a:p>
            <a:pPr lvl="4"/>
            <a:r>
              <a:rPr lang="en-GB" dirty="0"/>
              <a:t>Fifth level &lt;Bullet Level 2&gt;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7B7ACC-F825-E6E2-7B59-3A212B5591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374850"/>
            <a:ext cx="6822000" cy="709200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  <a:lvl2pPr>
              <a:lnSpc>
                <a:spcPct val="90000"/>
              </a:lnSpc>
              <a:defRPr sz="1900">
                <a:solidFill>
                  <a:schemeClr val="bg2"/>
                </a:solidFill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dirty="0"/>
              <a:t>[Short measure with quote] First level &lt;Heading&gt;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844B2F-72C4-78AE-00FF-27FC63991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185862"/>
            <a:ext cx="2339975" cy="3592800"/>
          </a:xfrm>
        </p:spPr>
        <p:txBody>
          <a:bodyPr/>
          <a:lstStyle>
            <a:lvl1pPr marL="144000" indent="-144000">
              <a:defRPr sz="1400" i="1"/>
            </a:lvl1pPr>
            <a:lvl2pPr marL="144000">
              <a:spcBef>
                <a:spcPts val="1200"/>
              </a:spcBef>
              <a:defRPr sz="1200" b="1" i="0"/>
            </a:lvl2pPr>
            <a:lvl3pPr>
              <a:defRPr sz="1200" i="0"/>
            </a:lvl3pPr>
            <a:lvl4pPr>
              <a:defRPr sz="1200" i="0"/>
            </a:lvl4pPr>
            <a:lvl5pPr>
              <a:defRPr sz="1200" i="0"/>
            </a:lvl5pPr>
          </a:lstStyle>
          <a:p>
            <a:pPr lvl="0"/>
            <a:r>
              <a:rPr lang="en-GB" dirty="0"/>
              <a:t>“	First level &lt;Quote&gt;”</a:t>
            </a:r>
          </a:p>
          <a:p>
            <a:pPr lvl="1"/>
            <a:r>
              <a:rPr lang="en-GB" dirty="0"/>
              <a:t>Second level &lt;Source&gt;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17FAA-F0D4-8A18-643D-E90910B952F3}"/>
              </a:ext>
            </a:extLst>
          </p:cNvPr>
          <p:cNvCxnSpPr>
            <a:cxnSpLocks/>
          </p:cNvCxnSpPr>
          <p:nvPr userDrawn="1"/>
        </p:nvCxnSpPr>
        <p:spPr>
          <a:xfrm>
            <a:off x="5938684" y="1117600"/>
            <a:ext cx="0" cy="3762375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648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8" userDrawn="1">
          <p15:clr>
            <a:srgbClr val="FBAE40"/>
          </p15:clr>
        </p15:guide>
        <p15:guide id="2" orient="horz" pos="3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measur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185864"/>
            <a:ext cx="5073031" cy="3592800"/>
          </a:xfrm>
        </p:spPr>
        <p:txBody>
          <a:bodyPr/>
          <a:lstStyle>
            <a:lvl1pPr>
              <a:spcBef>
                <a:spcPts val="1200"/>
              </a:spcBef>
              <a:defRPr sz="1500"/>
            </a:lvl1pPr>
            <a:lvl2pPr>
              <a:spcBef>
                <a:spcPts val="1800"/>
              </a:spcBef>
              <a:defRPr b="1"/>
            </a:lvl2pPr>
            <a:lvl3pPr>
              <a:spcBef>
                <a:spcPts val="1200"/>
              </a:spcBef>
              <a:defRPr/>
            </a:lvl3pPr>
            <a:lvl4pPr marL="108000" indent="-1080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lvl4pPr>
            <a:lvl5pPr marL="576000" indent="-1440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GB" dirty="0"/>
              <a:t>First level &lt;Opening paragraph text&gt;</a:t>
            </a:r>
          </a:p>
          <a:p>
            <a:pPr lvl="1"/>
            <a:r>
              <a:rPr lang="en-GB" dirty="0"/>
              <a:t>Second level &lt;Heading&gt;</a:t>
            </a:r>
          </a:p>
          <a:p>
            <a:pPr lvl="2"/>
            <a:r>
              <a:rPr lang="en-GB" dirty="0"/>
              <a:t>Third level &lt;Text&gt;</a:t>
            </a:r>
          </a:p>
          <a:p>
            <a:pPr lvl="3"/>
            <a:r>
              <a:rPr lang="en-GB" dirty="0"/>
              <a:t>Fourth level &lt;Bullet Level 1&gt;</a:t>
            </a:r>
          </a:p>
          <a:p>
            <a:pPr lvl="4"/>
            <a:r>
              <a:rPr lang="en-GB" dirty="0"/>
              <a:t>Fifth level &lt;Bullet Level 2&gt;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6574" y="5335060"/>
            <a:ext cx="335825" cy="192616"/>
          </a:xfrm>
        </p:spPr>
        <p:txBody>
          <a:bodyPr/>
          <a:lstStyle/>
          <a:p>
            <a:fld id="{C945E780-DEC4-234B-A3F1-903C8839A50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7B7ACC-F825-E6E2-7B59-3A212B5591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374850"/>
            <a:ext cx="6822000" cy="709200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  <a:lvl2pPr>
              <a:lnSpc>
                <a:spcPct val="90000"/>
              </a:lnSpc>
              <a:defRPr sz="1900">
                <a:solidFill>
                  <a:schemeClr val="bg2"/>
                </a:solidFill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dirty="0"/>
              <a:t>[Short measure with images] First level &lt;Heading&gt;</a:t>
            </a:r>
          </a:p>
          <a:p>
            <a:pPr lvl="1"/>
            <a:r>
              <a:rPr lang="en-GB" dirty="0"/>
              <a:t>Second level &lt;Subheading&gt;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17FAA-F0D4-8A18-643D-E90910B952F3}"/>
              </a:ext>
            </a:extLst>
          </p:cNvPr>
          <p:cNvCxnSpPr>
            <a:cxnSpLocks/>
          </p:cNvCxnSpPr>
          <p:nvPr userDrawn="1"/>
        </p:nvCxnSpPr>
        <p:spPr>
          <a:xfrm>
            <a:off x="5938684" y="1117600"/>
            <a:ext cx="0" cy="3762375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7CC55B0-91D1-E1E7-2636-AD3C48F2D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3599" y="1185864"/>
            <a:ext cx="2188800" cy="1098000"/>
          </a:xfrm>
        </p:spPr>
        <p:txBody>
          <a:bodyPr bIns="540000" anchor="ctr" anchorCtr="1"/>
          <a:lstStyle/>
          <a:p>
            <a:r>
              <a:rPr lang="en-GB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EBBE5F-EBA5-ED01-2896-721F9EE1D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3599" y="2328863"/>
            <a:ext cx="1966912" cy="376238"/>
          </a:xfrm>
        </p:spPr>
        <p:txBody>
          <a:bodyPr/>
          <a:lstStyle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First level &lt;Name&gt;</a:t>
            </a:r>
          </a:p>
          <a:p>
            <a:pPr lvl="1"/>
            <a:r>
              <a:rPr lang="en-GB" dirty="0"/>
              <a:t>Second level &lt;Text&gt;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20F1E50-279C-5222-5F96-2396F65644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3599" y="2868614"/>
            <a:ext cx="2188800" cy="1098000"/>
          </a:xfrm>
        </p:spPr>
        <p:txBody>
          <a:bodyPr bIns="540000" anchor="ctr" anchorCtr="1"/>
          <a:lstStyle/>
          <a:p>
            <a:r>
              <a:rPr lang="en-GB"/>
              <a:t>Click icon to add picture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F666A8B-8E79-92B5-DB8D-6C1180377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3599" y="4011613"/>
            <a:ext cx="1966912" cy="376238"/>
          </a:xfrm>
        </p:spPr>
        <p:txBody>
          <a:bodyPr/>
          <a:lstStyle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First level &lt;Name&gt;</a:t>
            </a:r>
          </a:p>
          <a:p>
            <a:pPr lvl="1"/>
            <a:r>
              <a:rPr lang="en-GB" dirty="0"/>
              <a:t>Second level &lt;Text&gt;</a:t>
            </a:r>
          </a:p>
        </p:txBody>
      </p:sp>
    </p:spTree>
    <p:extLst>
      <p:ext uri="{BB962C8B-B14F-4D97-AF65-F5344CB8AC3E}">
        <p14:creationId xmlns:p14="http://schemas.microsoft.com/office/powerpoint/2010/main" val="21107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8" userDrawn="1">
          <p15:clr>
            <a:srgbClr val="FBAE40"/>
          </p15:clr>
        </p15:guide>
        <p15:guide id="2" orient="horz" pos="30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01512D-85E9-4053-91B3-99305CC48E14}"/>
              </a:ext>
            </a:extLst>
          </p:cNvPr>
          <p:cNvSpPr/>
          <p:nvPr userDrawn="1"/>
        </p:nvSpPr>
        <p:spPr>
          <a:xfrm>
            <a:off x="5938" y="0"/>
            <a:ext cx="9144000" cy="5716800"/>
          </a:xfrm>
          <a:prstGeom prst="rect">
            <a:avLst/>
          </a:prstGeom>
          <a:solidFill>
            <a:schemeClr val="tx2">
              <a:alpha val="7975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14805-6290-6FD8-5CA4-F40A6CBC9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994788"/>
            <a:ext cx="4820400" cy="2532184"/>
          </a:xfrm>
        </p:spPr>
        <p:txBody>
          <a:bodyPr anchor="ctr" anchorCtr="0"/>
          <a:lstStyle>
            <a:lvl1pPr>
              <a:spcAft>
                <a:spcPts val="2100"/>
              </a:spcAft>
              <a:defRPr sz="26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[End slide] &lt;Message&gt;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B689AB9-B1A5-5402-6B34-0F6EF6C4D2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700" y="4189302"/>
            <a:ext cx="2772000" cy="4761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1EE78AB-EA1F-40DE-33C4-7C3048A5EE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1418" y="4284178"/>
            <a:ext cx="3929182" cy="10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1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51FE-4D4C-8FEC-32F7-7B7696977580}"/>
              </a:ext>
            </a:extLst>
          </p:cNvPr>
          <p:cNvSpPr/>
          <p:nvPr userDrawn="1"/>
        </p:nvSpPr>
        <p:spPr>
          <a:xfrm>
            <a:off x="0" y="5146200"/>
            <a:ext cx="9144000" cy="568800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374850"/>
            <a:ext cx="6822000" cy="7088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185864"/>
            <a:ext cx="7844400" cy="3589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00" y="5940425"/>
            <a:ext cx="2057400" cy="3042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9398A47F-ECC1-E546-82CD-EAF49831A4D5}" type="datetime1">
              <a:rPr lang="en-GB" smtClean="0"/>
              <a:t>24/06/2026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5335060"/>
            <a:ext cx="3086100" cy="1926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www.oeclaw.co.uk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574" y="5335060"/>
            <a:ext cx="335825" cy="1926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45E780-DEC4-234B-A3F1-903C8839A50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3F185C9-7623-A3FE-190E-63B00B2974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03954" y="326419"/>
            <a:ext cx="488445" cy="48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3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2" r:id="rId4"/>
    <p:sldLayoutId id="2147483663" r:id="rId5"/>
    <p:sldLayoutId id="2147483666" r:id="rId6"/>
    <p:sldLayoutId id="2147483664" r:id="rId7"/>
    <p:sldLayoutId id="2147483665" r:id="rId8"/>
    <p:sldLayoutId id="2147483669" r:id="rId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2" userDrawn="1">
          <p15:clr>
            <a:srgbClr val="F26B43"/>
          </p15:clr>
        </p15:guide>
        <p15:guide id="2" pos="408" userDrawn="1">
          <p15:clr>
            <a:srgbClr val="F26B43"/>
          </p15:clr>
        </p15:guide>
        <p15:guide id="3" pos="53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lazarus@oeclaw.co.uk" TargetMode="External"/><Relationship Id="rId2" Type="http://schemas.openxmlformats.org/officeDocument/2006/relationships/hyperlink" Target="mailto:abrown@oeclaw.co.uk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7AEF90-500E-37F7-D4F8-B66207C7B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Freezing and Disclosure Orders: A 2026 Practitioner Update</a:t>
            </a:r>
            <a:endParaRPr lang="en-GB" dirty="0">
              <a:effectLst/>
              <a:latin typeface="Times New Roman" panose="02020603050405020304" pitchFamily="18" charset="0"/>
            </a:endParaRPr>
          </a:p>
          <a:p>
            <a:pPr lvl="1"/>
            <a:r>
              <a:rPr lang="en-GB" dirty="0">
                <a:effectLst/>
                <a:latin typeface="Times New Roman" panose="02020603050405020304" pitchFamily="18" charset="0"/>
              </a:rPr>
              <a:t>Alexander Brown KC &amp; Micha Lazarus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1649B-B7CC-6548-A1AE-20EDE4B240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</a:rPr>
              <a:t>London Solicitors Litigation Association  |  10 June</a:t>
            </a:r>
            <a:r>
              <a:rPr lang="en-GB" dirty="0">
                <a:effectLst/>
                <a:latin typeface="Times New Roman" panose="02020603050405020304" pitchFamily="18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419679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Not a formality – the first real test, with the respondent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Expect three main attacks: (1) no real risk of dissipation; (2) material non-disclosure; (3) terms of order are oppressive or unjustified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Prepare from the moment the order is made – clean note, prompt service, defend the wording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Not a mini-trial – </a:t>
            </a:r>
            <a:r>
              <a:rPr lang="en-GB" sz="2000" u="sng" dirty="0"/>
              <a:t>Mold Investments v Holloway</a:t>
            </a:r>
            <a:r>
              <a:rPr lang="en-GB" sz="2000" dirty="0"/>
              <a:t> [2025] EWCA Civ 986</a:t>
            </a:r>
          </a:p>
          <a:p>
            <a:pPr marL="918900" lvl="4" indent="-342900"/>
            <a:r>
              <a:rPr lang="en-GB" sz="1600" dirty="0"/>
              <a:t>Disputed facts are for trial, not a satellite hearing with cross-examination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For the respondent: materiality, not every grievance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10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return date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Standalone information relief – distinct from the asset schedule in a freeze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1974 principle: a party mixed up in wrongdoing must disclose what it knows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Conditions: </a:t>
            </a:r>
            <a:r>
              <a:rPr lang="en-GB" sz="2000" u="sng" dirty="0"/>
              <a:t>Collier v Bennett</a:t>
            </a:r>
            <a:r>
              <a:rPr lang="en-GB" sz="2000" dirty="0"/>
              <a:t> [2020] EWHC 1884 (QB); approved in </a:t>
            </a:r>
            <a:r>
              <a:rPr lang="en-GB" sz="2000" u="sng" dirty="0"/>
              <a:t>Stanford v AfrAsia Bank</a:t>
            </a:r>
            <a:r>
              <a:rPr lang="en-GB" sz="2000" dirty="0"/>
              <a:t> [2023] UKPC 35</a:t>
            </a:r>
          </a:p>
          <a:p>
            <a:pPr marL="918900" lvl="4" indent="-342900"/>
            <a:r>
              <a:rPr lang="en-GB" sz="1600" dirty="0"/>
              <a:t>Good arguable wrong; mixed up so as to facilitate it; likely to hold the information; proportionate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threshold is real – </a:t>
            </a:r>
            <a:r>
              <a:rPr lang="en-GB" sz="2000" u="sng" dirty="0"/>
              <a:t>Tooley v Times Media Ltd</a:t>
            </a:r>
            <a:r>
              <a:rPr lang="en-GB" sz="2000" dirty="0"/>
              <a:t> [2026] EWHC 675 (KB), Steyn J refusing to unmask a source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11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Norwich Pharmacal orders: finding out who you are chasing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Not for foreign proceedings – </a:t>
            </a:r>
            <a:r>
              <a:rPr lang="en-GB" sz="2000" u="sng" dirty="0"/>
              <a:t>Green v CT Group Holdings</a:t>
            </a:r>
            <a:r>
              <a:rPr lang="en-GB" sz="2000" dirty="0"/>
              <a:t> [2023] EWHC 3168 (Comm)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Service out: the old bar (</a:t>
            </a:r>
            <a:r>
              <a:rPr lang="en-GB" sz="2000" u="sng" dirty="0"/>
              <a:t>AB Bank</a:t>
            </a:r>
            <a:r>
              <a:rPr lang="en-GB" sz="2000" dirty="0"/>
              <a:t> [2016] EWHC 2082 (Comm)) is gone – new PD 6B gateway 3.1(25)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Babco Chemicals v HSBC</a:t>
            </a:r>
            <a:r>
              <a:rPr lang="en-GB" sz="2000" dirty="0"/>
              <a:t> [2025] EWHC 1749 (Comm) – undertakings varied to use documents against the 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Filatona v Quinn Emanuel</a:t>
            </a:r>
            <a:r>
              <a:rPr lang="en-GB" sz="2000" dirty="0"/>
              <a:t> [2024] EWHC 2573 (Comm) – order against solicitors “mixed up in the wrongdoing” by deploying a document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12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Norwich Pharmacal orders: limits and reach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Don’t ask for “all documents relating to the fraud” – that is disclosure by another route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Ask for the next step: account-holder, KYC, linked wallets, accounts, IPs – and where the funds went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Narrow is easier to justify, and easier to comply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Build in confidentiality: a gagging order, and permission to use the material onward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13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Norwich Pharmacal orders: framing the order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judge will test the order line by line – be ready to justify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frozen figure – justified, not penal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Carve-outs and their limits: living expenses, ordinary course of business, legal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Protections for third parties: banks, nominees, joint owners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cross-undertaking in damages – properly backed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Width is a set-aside point: </a:t>
            </a:r>
            <a:r>
              <a:rPr lang="en-GB" sz="2000" u="sng" dirty="0" err="1"/>
              <a:t>Lakhany</a:t>
            </a:r>
            <a:r>
              <a:rPr lang="en-GB" sz="2000" u="sng" dirty="0"/>
              <a:t> v Hasan </a:t>
            </a:r>
            <a:r>
              <a:rPr lang="en-GB" sz="2000" dirty="0"/>
              <a:t>[2025] EWHC 3369 (KB)</a:t>
            </a:r>
            <a:endParaRPr lang="en-GB" sz="2000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14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Making the order effective: scope and drafting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Chabra freezes a non-party’s assets – </a:t>
            </a:r>
            <a:r>
              <a:rPr lang="en-GB" sz="2000" u="sng" dirty="0"/>
              <a:t>TSB Private Bank v Chabra</a:t>
            </a:r>
            <a:r>
              <a:rPr lang="en-GB" sz="2000" dirty="0"/>
              <a:t> [1992] 1 WLR 231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 expansive jurisdiction – </a:t>
            </a:r>
            <a:r>
              <a:rPr lang="en-GB" sz="2000" u="sng" dirty="0"/>
              <a:t>Convoy Collateral v Broad Idea</a:t>
            </a:r>
            <a:r>
              <a:rPr lang="en-GB" sz="2000" dirty="0"/>
              <a:t> [2021] UKPC 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But reaching abroad is hard – </a:t>
            </a:r>
            <a:r>
              <a:rPr lang="en-GB" sz="2000" u="sng" dirty="0"/>
              <a:t>Gilbert v Broadoak Private Finance</a:t>
            </a:r>
            <a:r>
              <a:rPr lang="en-GB" sz="2000" dirty="0"/>
              <a:t> [2026] EWHC 153 (KB)</a:t>
            </a:r>
          </a:p>
          <a:p>
            <a:pPr marL="918900" lvl="4" indent="-342900"/>
            <a:r>
              <a:rPr lang="en-GB" sz="1600" dirty="0"/>
              <a:t>Good Chabra claim, but no gateway fitted: judgment already entered; s.37 SCA gives a remedy, not a free-standing claim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Fix jurisdiction over the foreign party while the claim is live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15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Reaching assets abroad: Chabra and the gateway trap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From </a:t>
            </a:r>
            <a:r>
              <a:rPr lang="en-GB" sz="2000" u="sng" dirty="0"/>
              <a:t>Bankers Trust v Shapira</a:t>
            </a:r>
            <a:r>
              <a:rPr lang="en-GB" sz="2000" dirty="0"/>
              <a:t> [1980] 1 WLR 1274 – disclosure to trace and recover your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Norwich Pharmacal asks who; Bankers Trust asks where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Criteria – </a:t>
            </a:r>
            <a:r>
              <a:rPr lang="en-GB" sz="2000" u="sng" dirty="0"/>
              <a:t>Kyriakou v Christie’s</a:t>
            </a:r>
            <a:r>
              <a:rPr lang="en-GB" sz="2000" dirty="0"/>
              <a:t> [2017] EWHC 487 (QB): assets likely yours; real prospect of locating them; no wider than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More demanding and targeted than Norwich Pharmacal – and available after judgment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Usually paired with a gagging order, so the fraudster isn’t tipped off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16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Bankers Trust orders: following the money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Now statutory – Property (Digital Assets etc) Act 2025, in force 2 December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It settles what the asset is, not where it went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Property since </a:t>
            </a:r>
            <a:r>
              <a:rPr lang="en-GB" sz="1900" u="sng" dirty="0"/>
              <a:t>AA v Persons Unknown</a:t>
            </a:r>
            <a:r>
              <a:rPr lang="en-GB" sz="1900" dirty="0"/>
              <a:t> [2019] EWHC 3556 (Comm) – but tracing is the hard part:</a:t>
            </a:r>
          </a:p>
          <a:p>
            <a:pPr marL="918900" lvl="4" indent="-342900"/>
            <a:r>
              <a:rPr lang="en-GB" sz="1500" u="sng" dirty="0"/>
              <a:t>Piroozzadeh</a:t>
            </a:r>
            <a:r>
              <a:rPr lang="en-GB" sz="1500" dirty="0"/>
              <a:t> [2023] EWHC 1024 (Ch) – discharged for not explaining omnibus wallets</a:t>
            </a:r>
          </a:p>
          <a:p>
            <a:pPr marL="918900" lvl="4" indent="-342900"/>
            <a:r>
              <a:rPr lang="en-GB" sz="1500" u="sng" dirty="0"/>
              <a:t>D’Aloia</a:t>
            </a:r>
            <a:r>
              <a:rPr lang="en-GB" sz="1500" dirty="0"/>
              <a:t> [2024] EWHC 2342 (Ch) – viable in principle; failed on tracing at 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Persons unknown: </a:t>
            </a:r>
            <a:r>
              <a:rPr lang="en-GB" sz="1900" u="sng" dirty="0"/>
              <a:t>Wolverhampton CC</a:t>
            </a:r>
            <a:r>
              <a:rPr lang="en-GB" sz="1900" dirty="0"/>
              <a:t> [2023] UKSC 47; serve by NFT, and abroad via the gateway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Fund trial-grade forensics, early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17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Crypto-assets and persons unknown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Freezing after judgment is not the same as before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Petrichor Energy v Bashar</a:t>
            </a:r>
            <a:r>
              <a:rPr lang="en-GB" sz="2000" dirty="0"/>
              <a:t> [2026] EWHC 914 (Comm) – Bryan J on post-judgment WFO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Jones v Hamilton</a:t>
            </a:r>
            <a:r>
              <a:rPr lang="en-GB" sz="2000" dirty="0"/>
              <a:t> [2026] EWHC 932 (Ch) – living/business-expense exceptions don’t apply as usual once judgment is unsatisfied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Fibula Air Travel v Just-Us Air</a:t>
            </a:r>
            <a:r>
              <a:rPr lang="en-GB" sz="2000" dirty="0"/>
              <a:t> [2026] EWHC 1270 (Comm), London Circuit Commercial Court</a:t>
            </a:r>
          </a:p>
          <a:p>
            <a:pPr marL="918900" lvl="4" indent="-342900"/>
            <a:r>
              <a:rPr lang="en-GB" sz="1600" dirty="0"/>
              <a:t>Exception narrowed, not removed: €7,000 same-day notice; absolute bar on transfers to a connected party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Don’t assume the pre-judgment template carries across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18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Enforcement: freezing after judgment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Freezing isn’t the only way to reach assets abroad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Brightwaters Energy v Eroton</a:t>
            </a:r>
            <a:r>
              <a:rPr lang="en-GB" sz="2000" dirty="0"/>
              <a:t> [2026] EWHC 296 (Comm) – Butcher J appointed receivers by equitable execution over oil revenues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 err="1"/>
              <a:t>Lakatamia</a:t>
            </a:r>
            <a:r>
              <a:rPr lang="en-GB" sz="2000" u="sng" dirty="0"/>
              <a:t> Shipping v Su</a:t>
            </a:r>
            <a:r>
              <a:rPr lang="en-GB" sz="2000" dirty="0"/>
              <a:t> [2025] EWCA Civ 1389 – the Babanaft proviso is no defence to unlawful means conspiracy by a foreign assistor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Sequence the tools: information, then restraint, then enforcement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19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Enforcement: receivers, assistors and sequencing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Speakers</a:t>
            </a:r>
          </a:p>
        </p:txBody>
      </p:sp>
      <p:sp>
        <p:nvSpPr>
          <p:cNvPr id="2" name="Bio TextBox 2"/>
          <p:cNvSpPr txBox="1"/>
          <p:nvPr/>
        </p:nvSpPr>
        <p:spPr>
          <a:xfrm>
            <a:off x="648000" y="1185864"/>
            <a:ext cx="3742200" cy="3589336"/>
          </a:xfrm>
          <a:prstGeom prst="rect">
            <a:avLst/>
          </a:prstGeom>
        </p:spPr>
        <p:txBody>
          <a:bodyPr wrap="square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Times New Roman"/>
                <a:cs typeface="Times New Roman"/>
              </a:rPr>
              <a:t>Alexander Brown KC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Call: 2009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Silk: 2025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Extensive advocacy and trial experience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Expertise in high-value commercial disputes, including fraud, company disputes, energy, banking, contempt, and complex contractual claims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Regularly instructed on urgent, high-stakes jurisdiction and injunction strategy in the Commercial Court and arbitral proceedings</a:t>
            </a:r>
          </a:p>
        </p:txBody>
      </p:sp>
      <p:sp>
        <p:nvSpPr>
          <p:cNvPr id="6" name="Bio TextBox 6"/>
          <p:cNvSpPr txBox="1"/>
          <p:nvPr/>
        </p:nvSpPr>
        <p:spPr>
          <a:xfrm>
            <a:off x="4750200" y="1185864"/>
            <a:ext cx="3742200" cy="3589336"/>
          </a:xfrm>
          <a:prstGeom prst="rect">
            <a:avLst/>
          </a:prstGeom>
        </p:spPr>
        <p:txBody>
          <a:bodyPr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Times New Roman"/>
                <a:cs typeface="Times New Roman"/>
              </a:rPr>
              <a:t>Micha Lazarus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Call: 2022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Practice spanning commercial litigation, civil fraud, commodities, and arbitration, often with an international dimension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/>
                <a:cs typeface="Times New Roman"/>
              </a:rPr>
              <a:t>Before the Bar, a historian at Trinity College, Cambridge, and the Hebrew University of Jerusalem; Fellow of the Royal Historical Society and the Society of Antiquaries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merits are rarely the issue – settled after </a:t>
            </a:r>
            <a:r>
              <a:rPr lang="en-GB" sz="2000" u="sng" dirty="0"/>
              <a:t>Dos Santos</a:t>
            </a:r>
            <a:r>
              <a:rPr lang="en-GB" sz="2000" dirty="0"/>
              <a:t>; focus on dissipation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Treat full and frank disclosure as vital, not box-ticking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Analyse jurisdiction before you draft – if no gateway, then no 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Choose the information order by purpose – Norwich Pharmacal to identify; Bankers Trust to trace; PD 6B gateway abroad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crypto, fund trial-grade forensics – </a:t>
            </a:r>
            <a:r>
              <a:rPr lang="en-GB" sz="2000" u="sng" dirty="0"/>
              <a:t>D’Aloia</a:t>
            </a:r>
            <a:r>
              <a:rPr lang="en-GB" sz="2000" dirty="0"/>
              <a:t> is the warning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Plan enforcement from day one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20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Six practical takeaways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9ED79E-59AD-CC9A-2492-8A3ACBCA7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2000" b="1" dirty="0"/>
              <a:t>ANY QUESTIONS?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dirty="0"/>
              <a:t>Alexander Brown KC: </a:t>
            </a:r>
            <a:r>
              <a:rPr lang="en-US" sz="2000" dirty="0">
                <a:hlinkClick r:id="rId2"/>
              </a:rPr>
              <a:t>abrown@oeclaw.co.uk</a:t>
            </a:r>
            <a:r>
              <a:rPr lang="en-US" sz="2000" dirty="0"/>
              <a:t> </a:t>
            </a:r>
          </a:p>
          <a:p>
            <a:pPr algn="ctr"/>
            <a:r>
              <a:rPr lang="en-GB" sz="2000" dirty="0"/>
              <a:t>Micha Lazarus: </a:t>
            </a:r>
            <a:r>
              <a:rPr lang="en-GB" sz="2000" dirty="0">
                <a:hlinkClick r:id="rId3"/>
              </a:rPr>
              <a:t>mlazarus@oeclaw.co.uk</a:t>
            </a:r>
            <a:r>
              <a:rPr lang="en-GB" sz="2000" dirty="0"/>
              <a:t> 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17A6A-69EE-A84C-C25D-B4CB867D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A0DCB-26BD-1AFF-49CA-C21699EA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37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73356C-F903-D5C6-6717-D5D2F93BC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15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Freezing orders: the test, and where the fight really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Getting the order: the new Part 25 regime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Full and frank disclosure, and the return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Information orders: Norwich Pharmacal and Bankers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Reach: Chabra, assets abroad, and crypto-assets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Enforcement, leverage and sequencing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theme for 2026: reach, and turning an order into recovery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 injunction stopping a respondent dissipating assets to defeat a judgment – </a:t>
            </a:r>
            <a:r>
              <a:rPr lang="en-GB" sz="2000" u="sng" dirty="0"/>
              <a:t>Mareva</a:t>
            </a:r>
            <a:r>
              <a:rPr lang="en-GB" sz="2000" dirty="0"/>
              <a:t> (1975)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Not proprietary: no security, no charge; a protective jurisdiction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Three limbs: good arguable case; real risk of dissipation; just and convenient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Merits settled – </a:t>
            </a:r>
            <a:r>
              <a:rPr lang="en-GB" sz="2000" u="sng" dirty="0"/>
              <a:t>Dos Santos v Unitel</a:t>
            </a:r>
            <a:r>
              <a:rPr lang="en-GB" sz="2000" dirty="0"/>
              <a:t> [2024] EWCA Civ 1109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good arguable case = “serious issue to be tried”; not a demanding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merits are the easy part – put your effort into dissipation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Freezing orders: the 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heart of it: solid evidence of a real risk of unjustified dissipation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Not a fear or a suspicion, not “the sort who might”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Opportunity is not risk – offshore structures show opportunity, not intent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wins: a plan, a propensity, a track record of evading judgments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Categories: past dishonesty, opaque structures, unexplained transfers, inconsistent accounts, non-compliance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Judged cumulatively, not item by item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Dissipation: where the fight really 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Rules overhauled in April 2025 – Practice Direction 25A is gone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Freezing injunctions now in CPR 25.12 to 25.14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Two model orders: Freezing; and Proprietary and Freezing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Draft off the new model – not your 2023 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Flag and justify, in writing, every departure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Footnotes treat wide wording as exceptional; unrealistic deadlines invite costs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Getting the order: the new Part 25 regime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Affidavit or affirmation evidence – not a witness statement</a:t>
            </a:r>
          </a:p>
          <a:p>
            <a:pPr marL="918900" lvl="4" indent="-342900"/>
            <a:r>
              <a:rPr lang="en-GB" sz="1600" dirty="0"/>
              <a:t>Can’t swear in time? File unsworn, explain, and undertake to swear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File skeleton argument 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Full and frank disclosure applies to the skeleton as much as the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Undertake to issue the claim form – ideally the same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Respondent abroad? Permission to serve out: a gateway, and England as the proper place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Getting the order: the procedural must-haves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other side isn’t there – so you have to identify their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Disclose what is adverse; give the real answers; present it fairly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Carr J, </a:t>
            </a:r>
            <a:r>
              <a:rPr lang="en-GB" sz="2000" u="sng" dirty="0"/>
              <a:t>Tugushev v Orlov (No 2)</a:t>
            </a:r>
            <a:r>
              <a:rPr lang="en-GB" sz="2000" dirty="0"/>
              <a:t> [2019] EWHC 2031 (Comm): </a:t>
            </a:r>
            <a:r>
              <a:rPr lang="en-GB" sz="2000" i="1" dirty="0"/>
              <a:t>“a high duty and of the first importance”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Extends to what proper enquiry would have found – urgency is no excuse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Disclose not just documents, but likely arguments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Full and frank disclosure: the duty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Lakhany v Hasan</a:t>
            </a:r>
            <a:r>
              <a:rPr lang="en-GB" sz="2000" dirty="0"/>
              <a:t> [2025] EWHC 3369 (KB) – WFO discharged: non-disclosure, inaccurate submissions, thin dissipation, too 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Apollo XI v Nexedge Markets</a:t>
            </a:r>
            <a:r>
              <a:rPr lang="en-GB" sz="2000" dirty="0"/>
              <a:t> [2025] EWHC 1488 (KB) – present the point, don’t bury it in the bundle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Mex Group Worldwide v Ford</a:t>
            </a:r>
            <a:r>
              <a:rPr lang="en-GB" sz="2000" dirty="0"/>
              <a:t> [2024] EWCA Civ 959 – no scattergun; identify the few points that matter (Males LJ)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www.oeclaw.co.uk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E780-DEC4-234B-A3F1-903C8839A50D}" type="slidenum">
              <a:rPr lang="en-GB" smtClean="0"/>
              <a:t>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Full and frank disclosure: recent cases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4">
      <a:dk1>
        <a:srgbClr val="000000"/>
      </a:dk1>
      <a:lt1>
        <a:srgbClr val="FFFFFF"/>
      </a:lt1>
      <a:dk2>
        <a:srgbClr val="303A40"/>
      </a:dk2>
      <a:lt2>
        <a:srgbClr val="68757E"/>
      </a:lt2>
      <a:accent1>
        <a:srgbClr val="68757E"/>
      </a:accent1>
      <a:accent2>
        <a:srgbClr val="303B40"/>
      </a:accent2>
      <a:accent3>
        <a:srgbClr val="547C9F"/>
      </a:accent3>
      <a:accent4>
        <a:srgbClr val="90465F"/>
      </a:accent4>
      <a:accent5>
        <a:srgbClr val="9D9F65"/>
      </a:accent5>
      <a:accent6>
        <a:srgbClr val="BE7149"/>
      </a:accent6>
      <a:hlink>
        <a:srgbClr val="000000"/>
      </a:hlink>
      <a:folHlink>
        <a:srgbClr val="68747E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ne_Essex_Court_On-Screen_PPT_Template" id="{98E571EB-200C-0848-8E48-402FE0042B22}" vid="{7FF0DF15-BA78-6A44-B461-9F1DB4FB5E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4CAD73AEA89743A3E77AF020E5004B" ma:contentTypeVersion="12" ma:contentTypeDescription="Create a new document." ma:contentTypeScope="" ma:versionID="7e037bde238479c30d4e78ea9822743e">
  <xsd:schema xmlns:xsd="http://www.w3.org/2001/XMLSchema" xmlns:xs="http://www.w3.org/2001/XMLSchema" xmlns:p="http://schemas.microsoft.com/office/2006/metadata/properties" xmlns:ns2="202f928b-0f63-4c4c-9a16-d07b021422a0" xmlns:ns3="3bf59131-c01d-425e-a3c8-6fe94d123c50" targetNamespace="http://schemas.microsoft.com/office/2006/metadata/properties" ma:root="true" ma:fieldsID="5473694bab929fa4644b76cb7f433ab9" ns2:_="" ns3:_="">
    <xsd:import namespace="202f928b-0f63-4c4c-9a16-d07b021422a0"/>
    <xsd:import namespace="3bf59131-c01d-425e-a3c8-6fe94d123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f928b-0f63-4c4c-9a16-d07b02142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05474a2-528f-41ba-8eb3-6a09798f2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59131-c01d-425e-a3c8-6fe94d123c5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b357586-7c48-4e63-b3f5-9c3f32fa48c7}" ma:internalName="TaxCatchAll" ma:showField="CatchAllData" ma:web="3bf59131-c01d-425e-a3c8-6fe94d123c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59131-c01d-425e-a3c8-6fe94d123c50" xsi:nil="true"/>
    <lcf76f155ced4ddcb4097134ff3c332f xmlns="202f928b-0f63-4c4c-9a16-d07b021422a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8620BA-C552-48E4-A419-BC08967D9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2f928b-0f63-4c4c-9a16-d07b021422a0"/>
    <ds:schemaRef ds:uri="3bf59131-c01d-425e-a3c8-6fe94d123c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C1DD70-EE16-4FE1-8268-1A7AC6857D56}">
  <ds:schemaRefs>
    <ds:schemaRef ds:uri="http://schemas.microsoft.com/office/2006/metadata/properties"/>
    <ds:schemaRef ds:uri="202f928b-0f63-4c4c-9a16-d07b021422a0"/>
    <ds:schemaRef ds:uri="http://www.w3.org/XML/1998/namespace"/>
    <ds:schemaRef ds:uri="http://purl.org/dc/elements/1.1/"/>
    <ds:schemaRef ds:uri="http://purl.org/dc/dcmitype/"/>
    <ds:schemaRef ds:uri="3bf59131-c01d-425e-a3c8-6fe94d123c50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628B5B2-3114-49EF-90D4-2E02DD7CF4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1869</Words>
  <Application>Microsoft Macintosh PowerPoint</Application>
  <PresentationFormat>On-screen Show (16:10)</PresentationFormat>
  <Paragraphs>177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Brown KC</dc:creator>
  <cp:lastModifiedBy>Helen Groth</cp:lastModifiedBy>
  <cp:revision>13</cp:revision>
  <dcterms:created xsi:type="dcterms:W3CDTF">2024-01-11T10:31:49Z</dcterms:created>
  <dcterms:modified xsi:type="dcterms:W3CDTF">2026-06-24T11:01:23Z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0x010100544CAD73AEA89743A3E77AF020E5004B</vt:lpwstr>
  </property>
  <property fmtid="{D5CDD505-2E9C-101B-9397-08002B2CF9AE}" pid="3" name="MediaServiceImageTags">
    <vt:lpwstr/>
  </property>
</Properties>
</file>